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9725"/>
    <p:restoredTop sz="93241"/>
  </p:normalViewPr>
  <p:slideViewPr>
    <p:cSldViewPr snapToGrid="0">
      <p:cViewPr varScale="1">
        <p:scale>
          <a:sx n="122" d="100"/>
          <a:sy n="122" d="100"/>
        </p:scale>
        <p:origin x="1120"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c6f59039d_0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c6f5903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4fe085fb6f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4fe085fb6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500606f3a3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500606f3a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500606f3a3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500606f3a3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500606f3a3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500606f3a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500606f3a3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500606f3a3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500606f3a3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500606f3a3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4cf5135351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4cf5135351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c6f59039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c6f59039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6f59039d_0_1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6f59039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c6f59039d_0_14: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c6f59039d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c6f59039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c6f59039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6f59039d_0_2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c6f59039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4cf5135351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4cf513535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4fe085fb6f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4fe085fb6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4fe085fb6f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4fe085fb6f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 name="Google Shape;11;p2"/>
          <p:cNvCxnSpPr/>
          <p:nvPr/>
        </p:nvCxnSpPr>
        <p:spPr>
          <a:xfrm>
            <a:off x="641934" y="3597500"/>
            <a:ext cx="390300" cy="0"/>
          </a:xfrm>
          <a:prstGeom prst="straightConnector1">
            <a:avLst/>
          </a:prstGeom>
          <a:noFill/>
          <a:ln w="28575" cap="flat" cmpd="sng">
            <a:solidFill>
              <a:schemeClr val="accent1"/>
            </a:solidFill>
            <a:prstDash val="solid"/>
            <a:round/>
            <a:headEnd type="none" w="sm" len="sm"/>
            <a:tailEnd type="none" w="sm" len="sm"/>
          </a:ln>
        </p:spPr>
      </p:cxnSp>
      <p:sp>
        <p:nvSpPr>
          <p:cNvPr id="12" name="Google Shape;12;p2"/>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a:endParaRPr/>
          </a:p>
        </p:txBody>
      </p:sp>
      <p:sp>
        <p:nvSpPr>
          <p:cNvPr id="13" name="Google Shape;13;p2"/>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slow" p14:dur="10000" advClick="0" advTm="10000"/>
    </mc:Choice>
    <mc:Fallback>
      <p:transition spd="slow" advClick="0" advTm="1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039650"/>
            <a:ext cx="8520600" cy="2106300"/>
          </a:xfrm>
          <a:prstGeom prst="rect">
            <a:avLst/>
          </a:prstGeom>
        </p:spPr>
        <p:txBody>
          <a:bodyPr spcFirstLastPara="1" wrap="square" lIns="91425" tIns="91425" rIns="91425" bIns="91425" anchor="b" anchorCtr="0"/>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slow" p14:dur="10000" advClick="0" advTm="10000"/>
    </mc:Choice>
    <mc:Fallback>
      <p:transition spd="slow" advClick="0"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slow" p14:dur="10000" advClick="0" advTm="10000"/>
    </mc:Choice>
    <mc:Fallback>
      <p:transition spd="slow" advClick="0"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w="28575" cap="flat" cmpd="sng">
            <a:solidFill>
              <a:schemeClr val="lt2"/>
            </a:solidFill>
            <a:prstDash val="solid"/>
            <a:round/>
            <a:headEnd type="none" w="sm" len="sm"/>
            <a:tailEnd type="none" w="sm" len="sm"/>
          </a:ln>
        </p:spPr>
      </p:cxnSp>
      <p:sp>
        <p:nvSpPr>
          <p:cNvPr id="17" name="Google Shape;17;p3"/>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slow" p14:dur="10000" advClick="0" advTm="10000"/>
    </mc:Choice>
    <mc:Fallback>
      <p:transition spd="slow" advClick="0"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slow" p14:dur="10000" advClick="0" advTm="10000"/>
    </mc:Choice>
    <mc:Fallback>
      <p:transition spd="slow" advClick="0" advTm="1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71675"/>
            <a:ext cx="3999900" cy="3397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71675"/>
            <a:ext cx="3999900" cy="3397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slow" p14:dur="10000" advClick="0" advTm="10000"/>
    </mc:Choice>
    <mc:Fallback>
      <p:transition spd="slow" advClick="0"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slow" p14:dur="10000" advClick="0" advTm="10000"/>
    </mc:Choice>
    <mc:Fallback>
      <p:transition spd="slow" advClick="0"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slow" p14:dur="10000" advClick="0" advTm="10000"/>
    </mc:Choice>
    <mc:Fallback>
      <p:transition spd="slow" advClick="0"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slow" p14:dur="10000" advClick="0" advTm="10000"/>
    </mc:Choice>
    <mc:Fallback>
      <p:transition spd="slow" advClick="0"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686400" cy="0"/>
          </a:xfrm>
          <a:prstGeom prst="straightConnector1">
            <a:avLst/>
          </a:prstGeom>
          <a:noFill/>
          <a:ln w="19050" cap="flat" cmpd="sng">
            <a:solidFill>
              <a:schemeClr val="lt2"/>
            </a:solidFill>
            <a:prstDash val="solid"/>
            <a:round/>
            <a:headEnd type="none" w="sm" len="sm"/>
            <a:tailEnd type="none" w="sm" len="sm"/>
          </a:ln>
        </p:spPr>
      </p:cxnSp>
      <p:sp>
        <p:nvSpPr>
          <p:cNvPr id="42" name="Google Shape;42;p9"/>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a:endParaRPr/>
          </a:p>
        </p:txBody>
      </p:sp>
      <p:sp>
        <p:nvSpPr>
          <p:cNvPr id="43" name="Google Shape;43;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1600"/>
              </a:spcBef>
              <a:spcAft>
                <a:spcPts val="0"/>
              </a:spcAft>
              <a:buClr>
                <a:schemeClr val="accent1"/>
              </a:buClr>
              <a:buSzPts val="1400"/>
              <a:buChar char="○"/>
              <a:defRPr>
                <a:solidFill>
                  <a:schemeClr val="accent1"/>
                </a:solidFill>
              </a:defRPr>
            </a:lvl2pPr>
            <a:lvl3pPr marL="1371600" lvl="2" indent="-317500">
              <a:spcBef>
                <a:spcPts val="1600"/>
              </a:spcBef>
              <a:spcAft>
                <a:spcPts val="0"/>
              </a:spcAft>
              <a:buClr>
                <a:schemeClr val="accent1"/>
              </a:buClr>
              <a:buSzPts val="1400"/>
              <a:buChar char="■"/>
              <a:defRPr>
                <a:solidFill>
                  <a:schemeClr val="accent1"/>
                </a:solidFill>
              </a:defRPr>
            </a:lvl3pPr>
            <a:lvl4pPr marL="1828800" lvl="3" indent="-317500">
              <a:spcBef>
                <a:spcPts val="1600"/>
              </a:spcBef>
              <a:spcAft>
                <a:spcPts val="0"/>
              </a:spcAft>
              <a:buClr>
                <a:schemeClr val="accent1"/>
              </a:buClr>
              <a:buSzPts val="1400"/>
              <a:buChar char="●"/>
              <a:defRPr>
                <a:solidFill>
                  <a:schemeClr val="accent1"/>
                </a:solidFill>
              </a:defRPr>
            </a:lvl4pPr>
            <a:lvl5pPr marL="2286000" lvl="4" indent="-317500">
              <a:spcBef>
                <a:spcPts val="1600"/>
              </a:spcBef>
              <a:spcAft>
                <a:spcPts val="0"/>
              </a:spcAft>
              <a:buClr>
                <a:schemeClr val="accent1"/>
              </a:buClr>
              <a:buSzPts val="1400"/>
              <a:buChar char="○"/>
              <a:defRPr>
                <a:solidFill>
                  <a:schemeClr val="accent1"/>
                </a:solidFill>
              </a:defRPr>
            </a:lvl5pPr>
            <a:lvl6pPr marL="2743200" lvl="5" indent="-317500">
              <a:spcBef>
                <a:spcPts val="1600"/>
              </a:spcBef>
              <a:spcAft>
                <a:spcPts val="0"/>
              </a:spcAft>
              <a:buClr>
                <a:schemeClr val="accent1"/>
              </a:buClr>
              <a:buSzPts val="1400"/>
              <a:buChar char="■"/>
              <a:defRPr>
                <a:solidFill>
                  <a:schemeClr val="accent1"/>
                </a:solidFill>
              </a:defRPr>
            </a:lvl6pPr>
            <a:lvl7pPr marL="3200400" lvl="6" indent="-317500">
              <a:spcBef>
                <a:spcPts val="1600"/>
              </a:spcBef>
              <a:spcAft>
                <a:spcPts val="0"/>
              </a:spcAft>
              <a:buClr>
                <a:schemeClr val="accent1"/>
              </a:buClr>
              <a:buSzPts val="1400"/>
              <a:buChar char="●"/>
              <a:defRPr>
                <a:solidFill>
                  <a:schemeClr val="accent1"/>
                </a:solidFill>
              </a:defRPr>
            </a:lvl7pPr>
            <a:lvl8pPr marL="3657600" lvl="7" indent="-317500">
              <a:spcBef>
                <a:spcPts val="1600"/>
              </a:spcBef>
              <a:spcAft>
                <a:spcPts val="0"/>
              </a:spcAft>
              <a:buClr>
                <a:schemeClr val="accent1"/>
              </a:buClr>
              <a:buSzPts val="1400"/>
              <a:buChar char="○"/>
              <a:defRPr>
                <a:solidFill>
                  <a:schemeClr val="accent1"/>
                </a:solidFill>
              </a:defRPr>
            </a:lvl8pPr>
            <a:lvl9pPr marL="4114800" lvl="8" indent="-317500">
              <a:spcBef>
                <a:spcPts val="1600"/>
              </a:spcBef>
              <a:spcAft>
                <a:spcPts val="1600"/>
              </a:spcAft>
              <a:buClr>
                <a:schemeClr val="accent1"/>
              </a:buClr>
              <a:buSzPts val="1400"/>
              <a:buChar char="■"/>
              <a:defRPr>
                <a:solidFill>
                  <a:schemeClr val="accent1"/>
                </a:solidFill>
              </a:defRPr>
            </a:lvl9pPr>
          </a:lstStyle>
          <a:p>
            <a:endParaRPr/>
          </a:p>
        </p:txBody>
      </p:sp>
      <p:sp>
        <p:nvSpPr>
          <p:cNvPr id="45" name="Google Shape;4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slow" p14:dur="10000" advClick="0" advTm="10000"/>
    </mc:Choice>
    <mc:Fallback>
      <p:transition spd="slow" advClick="0"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8" name="Google Shape;4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slow" p14:dur="10000" advClick="0" advTm="10000"/>
    </mc:Choice>
    <mc:Fallback>
      <p:transition spd="slow" advClick="0" advTm="10000"/>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perback">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132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Google Shape;7;p1"/>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marL="914400" lvl="1"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marL="1371600" lvl="2"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marL="1828800" lvl="3"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marL="2286000" lvl="4"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marL="2743200" lvl="5"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marL="3200400" lvl="6"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marL="3657600" lvl="7"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marL="4114800" lvl="8" indent="-31750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mc:Choice xmlns:p14="http://schemas.microsoft.com/office/powerpoint/2010/main" Requires="p14">
      <p:transition spd="slow" p14:dur="10000" advClick="0" advTm="10000"/>
    </mc:Choice>
    <mc:Fallback>
      <p:transition spd="slow" advClick="0" advTm="10000"/>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www.livescience.com/32559-why-do-we-see-in-color.html" TargetMode="External"/><Relationship Id="rId4" Type="http://schemas.openxmlformats.org/officeDocument/2006/relationships/image" Target="../media/image13.png"/><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Optical Illusions</a:t>
            </a:r>
            <a:endParaRPr/>
          </a:p>
        </p:txBody>
      </p:sp>
      <p:sp>
        <p:nvSpPr>
          <p:cNvPr id="60" name="Google Shape;60;p13"/>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Your brain won’t believe your eyes!</a:t>
            </a:r>
            <a:endParaRPr/>
          </a:p>
        </p:txBody>
      </p:sp>
      <p:pic>
        <p:nvPicPr>
          <p:cNvPr id="61" name="Google Shape;61;p13"/>
          <p:cNvPicPr preferRelativeResize="0"/>
          <p:nvPr/>
        </p:nvPicPr>
        <p:blipFill>
          <a:blip r:embed="rId3">
            <a:alphaModFix/>
          </a:blip>
          <a:stretch>
            <a:fillRect/>
          </a:stretch>
        </p:blipFill>
        <p:spPr>
          <a:xfrm>
            <a:off x="5567550" y="0"/>
            <a:ext cx="3576449" cy="18161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0000" advClick="0" advTm="10000"/>
    </mc:Choice>
    <mc:Fallback>
      <p:transition spd="slow" advClick="0" advTm="1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2"/>
          <p:cNvSpPr txBox="1">
            <a:spLocks noGrp="1"/>
          </p:cNvSpPr>
          <p:nvPr>
            <p:ph type="title"/>
          </p:nvPr>
        </p:nvSpPr>
        <p:spPr>
          <a:xfrm>
            <a:off x="265500" y="1355950"/>
            <a:ext cx="4045200" cy="1333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a:t>Stare at the nose of the woman for 60 seconds. Then close your eyes.</a:t>
            </a:r>
            <a:endParaRPr sz="3000"/>
          </a:p>
          <a:p>
            <a:pPr marL="0" lvl="0" indent="0" algn="ctr" rtl="0">
              <a:spcBef>
                <a:spcPts val="0"/>
              </a:spcBef>
              <a:spcAft>
                <a:spcPts val="0"/>
              </a:spcAft>
              <a:buNone/>
            </a:pPr>
            <a:r>
              <a:rPr lang="en" sz="3000"/>
              <a:t>Did you see the positive of the image?</a:t>
            </a:r>
            <a:endParaRPr sz="3000"/>
          </a:p>
        </p:txBody>
      </p:sp>
      <p:sp>
        <p:nvSpPr>
          <p:cNvPr id="120" name="Google Shape;120;p22"/>
          <p:cNvSpPr txBox="1">
            <a:spLocks noGrp="1"/>
          </p:cNvSpPr>
          <p:nvPr>
            <p:ph type="subTitle" idx="1"/>
          </p:nvPr>
        </p:nvSpPr>
        <p:spPr>
          <a:xfrm>
            <a:off x="265500" y="2571750"/>
            <a:ext cx="4045200" cy="234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This is called a two-fold illusion and is caused by neural adaptation. The receptors in your eyes become taxed from staring at an image for too long. When you close your eyes, the receptors that were not used to view the negative image take over, allowing you to see the positive!</a:t>
            </a:r>
            <a:endParaRPr sz="1800"/>
          </a:p>
        </p:txBody>
      </p:sp>
      <p:pic>
        <p:nvPicPr>
          <p:cNvPr id="121" name="Google Shape;121;p22"/>
          <p:cNvPicPr preferRelativeResize="0"/>
          <p:nvPr/>
        </p:nvPicPr>
        <p:blipFill>
          <a:blip r:embed="rId3">
            <a:alphaModFix/>
          </a:blip>
          <a:stretch>
            <a:fillRect/>
          </a:stretch>
        </p:blipFill>
        <p:spPr>
          <a:xfrm>
            <a:off x="4775300" y="0"/>
            <a:ext cx="4165425" cy="51435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0000" advClick="0" advTm="10000"/>
    </mc:Choice>
    <mc:Fallback>
      <p:transition spd="slow" advClick="0" advTm="10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3"/>
          <p:cNvSpPr txBox="1">
            <a:spLocks noGrp="1"/>
          </p:cNvSpPr>
          <p:nvPr>
            <p:ph type="body" idx="2"/>
          </p:nvPr>
        </p:nvSpPr>
        <p:spPr>
          <a:xfrm>
            <a:off x="4890425" y="317500"/>
            <a:ext cx="3837000" cy="45210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a:t>Squares A and B are remarkably the same color! Your brain is interpreting them as different colors based on the surrounding colors and shadows. We expect the cylinder to cast a shadow and because we are used to compensating for shadows in real life, we perceive it as A being darker than B.</a:t>
            </a:r>
            <a:endParaRPr/>
          </a:p>
        </p:txBody>
      </p:sp>
      <p:pic>
        <p:nvPicPr>
          <p:cNvPr id="127" name="Google Shape;127;p23"/>
          <p:cNvPicPr preferRelativeResize="0"/>
          <p:nvPr/>
        </p:nvPicPr>
        <p:blipFill>
          <a:blip r:embed="rId3">
            <a:alphaModFix/>
          </a:blip>
          <a:stretch>
            <a:fillRect/>
          </a:stretch>
        </p:blipFill>
        <p:spPr>
          <a:xfrm>
            <a:off x="0" y="814737"/>
            <a:ext cx="4572000" cy="351402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0000" advClick="0" advTm="10000"/>
    </mc:Choice>
    <mc:Fallback>
      <p:transition spd="slow" advClick="0" advTm="10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4"/>
          <p:cNvPicPr preferRelativeResize="0"/>
          <p:nvPr/>
        </p:nvPicPr>
        <p:blipFill>
          <a:blip r:embed="rId3">
            <a:alphaModFix/>
          </a:blip>
          <a:stretch>
            <a:fillRect/>
          </a:stretch>
        </p:blipFill>
        <p:spPr>
          <a:xfrm>
            <a:off x="-128765" y="0"/>
            <a:ext cx="9488590" cy="5143499"/>
          </a:xfrm>
          <a:prstGeom prst="rect">
            <a:avLst/>
          </a:prstGeom>
          <a:noFill/>
          <a:ln>
            <a:noFill/>
          </a:ln>
        </p:spPr>
      </p:pic>
      <p:sp>
        <p:nvSpPr>
          <p:cNvPr id="133" name="Google Shape;133;p24"/>
          <p:cNvSpPr txBox="1"/>
          <p:nvPr/>
        </p:nvSpPr>
        <p:spPr>
          <a:xfrm>
            <a:off x="310225" y="4160250"/>
            <a:ext cx="8610600" cy="62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ld Standard TT"/>
                <a:ea typeface="Old Standard TT"/>
                <a:cs typeface="Old Standard TT"/>
                <a:sym typeface="Old Standard TT"/>
              </a:rPr>
              <a:t>After staring at this for a while, the image will begin to fade away. This is because our visual system adapts to sensory stimuli and will stop responding if the stimuli is unchanging, causing the image to disappear from consciousness</a:t>
            </a:r>
            <a:endParaRPr>
              <a:latin typeface="Old Standard TT"/>
              <a:ea typeface="Old Standard TT"/>
              <a:cs typeface="Old Standard TT"/>
              <a:sym typeface="Old Standard TT"/>
            </a:endParaRPr>
          </a:p>
        </p:txBody>
      </p:sp>
    </p:spTree>
  </p:cSld>
  <p:clrMapOvr>
    <a:masterClrMapping/>
  </p:clrMapOvr>
  <mc:AlternateContent xmlns:mc="http://schemas.openxmlformats.org/markup-compatibility/2006">
    <mc:Choice xmlns:p14="http://schemas.microsoft.com/office/powerpoint/2010/main" Requires="p14">
      <p:transition spd="slow" p14:dur="10000" advClick="0" advTm="10000"/>
    </mc:Choice>
    <mc:Fallback>
      <p:transition spd="slow" advClick="0" advTm="10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25"/>
          <p:cNvPicPr preferRelativeResize="0"/>
          <p:nvPr/>
        </p:nvPicPr>
        <p:blipFill>
          <a:blip r:embed="rId3">
            <a:alphaModFix/>
          </a:blip>
          <a:stretch>
            <a:fillRect/>
          </a:stretch>
        </p:blipFill>
        <p:spPr>
          <a:xfrm>
            <a:off x="5499100" y="880003"/>
            <a:ext cx="3429000" cy="3383497"/>
          </a:xfrm>
          <a:prstGeom prst="rect">
            <a:avLst/>
          </a:prstGeom>
          <a:noFill/>
          <a:ln>
            <a:noFill/>
          </a:ln>
        </p:spPr>
      </p:pic>
      <p:sp>
        <p:nvSpPr>
          <p:cNvPr id="139" name="Google Shape;139;p25"/>
          <p:cNvSpPr txBox="1"/>
          <p:nvPr/>
        </p:nvSpPr>
        <p:spPr>
          <a:xfrm>
            <a:off x="584200" y="1217550"/>
            <a:ext cx="4914900" cy="270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Old Standard TT"/>
                <a:ea typeface="Old Standard TT"/>
                <a:cs typeface="Old Standard TT"/>
                <a:sym typeface="Old Standard TT"/>
              </a:rPr>
              <a:t>Our brains tend to seek closure with our visual perception. We are trained to fill in gaps and finish shapes and lines. Therefore we sometimes perceive blank space as objects even when they aren’t.</a:t>
            </a:r>
            <a:endParaRPr sz="2400">
              <a:latin typeface="Old Standard TT"/>
              <a:ea typeface="Old Standard TT"/>
              <a:cs typeface="Old Standard TT"/>
              <a:sym typeface="Old Standard TT"/>
            </a:endParaRPr>
          </a:p>
        </p:txBody>
      </p:sp>
    </p:spTree>
  </p:cSld>
  <p:clrMapOvr>
    <a:masterClrMapping/>
  </p:clrMapOvr>
  <mc:AlternateContent xmlns:mc="http://schemas.openxmlformats.org/markup-compatibility/2006">
    <mc:Choice xmlns:p14="http://schemas.microsoft.com/office/powerpoint/2010/main" Requires="p14">
      <p:transition spd="slow" p14:dur="10000" advClick="0" advTm="10000"/>
    </mc:Choice>
    <mc:Fallback>
      <p:transition spd="slow" advClick="0" advTm="10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6"/>
          <p:cNvSpPr txBox="1">
            <a:spLocks noGrp="1"/>
          </p:cNvSpPr>
          <p:nvPr>
            <p:ph type="title"/>
          </p:nvPr>
        </p:nvSpPr>
        <p:spPr>
          <a:xfrm>
            <a:off x="179250" y="724200"/>
            <a:ext cx="4217700" cy="1218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800"/>
              <a:t>The dress that rocked the internet</a:t>
            </a:r>
            <a:endParaRPr sz="3800"/>
          </a:p>
        </p:txBody>
      </p:sp>
      <p:sp>
        <p:nvSpPr>
          <p:cNvPr id="145" name="Google Shape;145;p26"/>
          <p:cNvSpPr txBox="1">
            <a:spLocks noGrp="1"/>
          </p:cNvSpPr>
          <p:nvPr>
            <p:ph type="subTitle" idx="1"/>
          </p:nvPr>
        </p:nvSpPr>
        <p:spPr>
          <a:xfrm>
            <a:off x="265500" y="1942800"/>
            <a:ext cx="4045200" cy="2476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If you have any social media accounts, you have probably seen this dress before and likely even argued about which color it is; black and blue or white and gold?</a:t>
            </a:r>
            <a:endParaRPr/>
          </a:p>
          <a:p>
            <a:pPr marL="0" lvl="0" indent="0" algn="ctr" rtl="0">
              <a:spcBef>
                <a:spcPts val="0"/>
              </a:spcBef>
              <a:spcAft>
                <a:spcPts val="0"/>
              </a:spcAft>
              <a:buClr>
                <a:schemeClr val="dk1"/>
              </a:buClr>
              <a:buSzPts val="1100"/>
              <a:buFont typeface="Arial"/>
              <a:buNone/>
            </a:pPr>
            <a:r>
              <a:rPr lang="en"/>
              <a:t>What the social media world didn’t realize, is that this is a color illusion.</a:t>
            </a:r>
            <a:endParaRPr/>
          </a:p>
        </p:txBody>
      </p:sp>
      <p:pic>
        <p:nvPicPr>
          <p:cNvPr id="146" name="Google Shape;146;p26"/>
          <p:cNvPicPr preferRelativeResize="0"/>
          <p:nvPr/>
        </p:nvPicPr>
        <p:blipFill>
          <a:blip r:embed="rId3">
            <a:alphaModFix/>
          </a:blip>
          <a:stretch>
            <a:fillRect/>
          </a:stretch>
        </p:blipFill>
        <p:spPr>
          <a:xfrm>
            <a:off x="5473700" y="647238"/>
            <a:ext cx="2903175" cy="384902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0000" advClick="0" advTm="10000"/>
    </mc:Choice>
    <mc:Fallback>
      <p:transition spd="slow" advClick="0" advTm="10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7"/>
          <p:cNvSpPr txBox="1">
            <a:spLocks noGrp="1"/>
          </p:cNvSpPr>
          <p:nvPr>
            <p:ph type="title"/>
          </p:nvPr>
        </p:nvSpPr>
        <p:spPr>
          <a:xfrm>
            <a:off x="208950" y="724200"/>
            <a:ext cx="4158300" cy="1333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800"/>
              <a:t>The dress that rocked the internet</a:t>
            </a:r>
            <a:endParaRPr sz="3800"/>
          </a:p>
        </p:txBody>
      </p:sp>
      <p:sp>
        <p:nvSpPr>
          <p:cNvPr id="152" name="Google Shape;152;p27"/>
          <p:cNvSpPr txBox="1">
            <a:spLocks noGrp="1"/>
          </p:cNvSpPr>
          <p:nvPr>
            <p:ph type="subTitle" idx="1"/>
          </p:nvPr>
        </p:nvSpPr>
        <p:spPr>
          <a:xfrm>
            <a:off x="0" y="1793400"/>
            <a:ext cx="4572000" cy="3350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r>
              <a:rPr lang="en" sz="1400">
                <a:solidFill>
                  <a:srgbClr val="5B5B5B"/>
                </a:solidFill>
                <a:highlight>
                  <a:srgbClr val="FFFFFF"/>
                </a:highlight>
              </a:rPr>
              <a:t>The differences in </a:t>
            </a:r>
            <a:r>
              <a:rPr lang="en" sz="1400">
                <a:solidFill>
                  <a:srgbClr val="0099CC"/>
                </a:solidFill>
                <a:highlight>
                  <a:srgbClr val="FFFFFF"/>
                </a:highlight>
                <a:uFill>
                  <a:noFill/>
                </a:uFill>
                <a:hlinkClick r:id="rId3"/>
              </a:rPr>
              <a:t>color perception</a:t>
            </a:r>
            <a:r>
              <a:rPr lang="en" sz="1400">
                <a:solidFill>
                  <a:srgbClr val="5B5B5B"/>
                </a:solidFill>
                <a:highlight>
                  <a:srgbClr val="FFFFFF"/>
                </a:highlight>
              </a:rPr>
              <a:t> are likely due to assumptions the brain makes about the illumination of the garment so that it will appear the same under different lighting, a property known as color constancy. Those who saw the dress as white and gold may have assumed it was lit by daylight, and therefore our brains ignored the shorter blue waves. While those that saw it as blue and black may have assumed it was lit by artificial night lighting, so our brains ignored warmer red waves.</a:t>
            </a:r>
            <a:endParaRPr sz="1400">
              <a:solidFill>
                <a:srgbClr val="5B5B5B"/>
              </a:solidFill>
              <a:highlight>
                <a:srgbClr val="FFFFFF"/>
              </a:highlight>
            </a:endParaRPr>
          </a:p>
        </p:txBody>
      </p:sp>
      <p:pic>
        <p:nvPicPr>
          <p:cNvPr id="153" name="Google Shape;153;p27"/>
          <p:cNvPicPr preferRelativeResize="0"/>
          <p:nvPr/>
        </p:nvPicPr>
        <p:blipFill>
          <a:blip r:embed="rId4">
            <a:alphaModFix/>
          </a:blip>
          <a:stretch>
            <a:fillRect/>
          </a:stretch>
        </p:blipFill>
        <p:spPr>
          <a:xfrm>
            <a:off x="4572000" y="1049150"/>
            <a:ext cx="4572000" cy="3045188"/>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0000" advClick="0" advTm="10000"/>
    </mc:Choice>
    <mc:Fallback>
      <p:transition spd="slow" advClick="0" advTm="10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8"/>
          <p:cNvSpPr txBox="1">
            <a:spLocks noGrp="1"/>
          </p:cNvSpPr>
          <p:nvPr>
            <p:ph type="subTitle" idx="4294967295"/>
          </p:nvPr>
        </p:nvSpPr>
        <p:spPr>
          <a:xfrm>
            <a:off x="4964500" y="660450"/>
            <a:ext cx="4045200" cy="382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t>The oblique lines look as if they are crooked and will diverge, although they are all parallel.</a:t>
            </a:r>
            <a:endParaRPr sz="1400"/>
          </a:p>
          <a:p>
            <a:pPr marL="0" lvl="0" indent="0" algn="l" rtl="0">
              <a:spcBef>
                <a:spcPts val="1600"/>
              </a:spcBef>
              <a:spcAft>
                <a:spcPts val="0"/>
              </a:spcAft>
              <a:buNone/>
            </a:pPr>
            <a:r>
              <a:rPr lang="en" sz="1400"/>
              <a:t>This effect can be attributed to the way the brain processes angles. This theory suggests that the brain exaggerates acute angles and underestimates obtuse angles. The brain then adjusts the angles on the transverse lines to create the illusion that the longer lines are slanted. </a:t>
            </a:r>
            <a:endParaRPr sz="1400"/>
          </a:p>
          <a:p>
            <a:pPr marL="0" lvl="0" indent="0" algn="l" rtl="0">
              <a:spcBef>
                <a:spcPts val="1600"/>
              </a:spcBef>
              <a:spcAft>
                <a:spcPts val="0"/>
              </a:spcAft>
              <a:buClr>
                <a:schemeClr val="dk1"/>
              </a:buClr>
              <a:buSzPts val="1100"/>
              <a:buFont typeface="Arial"/>
              <a:buNone/>
            </a:pPr>
            <a:r>
              <a:rPr lang="en" sz="1400"/>
              <a:t>Alternatively, the illusion may be caused by an impression of depth. The fact that shorter lines are on an angle to the longer lines may help to create the impression that one end of the longer lines is nearer to the viewer than the other end.</a:t>
            </a:r>
            <a:endParaRPr sz="1400"/>
          </a:p>
          <a:p>
            <a:pPr marL="0" lvl="0" indent="0" algn="l" rtl="0">
              <a:spcBef>
                <a:spcPts val="1600"/>
              </a:spcBef>
              <a:spcAft>
                <a:spcPts val="1600"/>
              </a:spcAft>
              <a:buNone/>
            </a:pPr>
            <a:endParaRPr sz="1200"/>
          </a:p>
        </p:txBody>
      </p:sp>
      <p:pic>
        <p:nvPicPr>
          <p:cNvPr id="159" name="Google Shape;159;p28"/>
          <p:cNvPicPr preferRelativeResize="0"/>
          <p:nvPr/>
        </p:nvPicPr>
        <p:blipFill>
          <a:blip r:embed="rId3">
            <a:alphaModFix/>
          </a:blip>
          <a:stretch>
            <a:fillRect/>
          </a:stretch>
        </p:blipFill>
        <p:spPr>
          <a:xfrm>
            <a:off x="203850" y="1241325"/>
            <a:ext cx="4634300" cy="3295846"/>
          </a:xfrm>
          <a:prstGeom prst="rect">
            <a:avLst/>
          </a:prstGeom>
          <a:noFill/>
          <a:ln>
            <a:noFill/>
          </a:ln>
        </p:spPr>
      </p:pic>
      <p:sp>
        <p:nvSpPr>
          <p:cNvPr id="160" name="Google Shape;160;p28"/>
          <p:cNvSpPr txBox="1"/>
          <p:nvPr/>
        </p:nvSpPr>
        <p:spPr>
          <a:xfrm>
            <a:off x="203850" y="406800"/>
            <a:ext cx="4266600" cy="705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 sz="3600">
                <a:solidFill>
                  <a:schemeClr val="dk1"/>
                </a:solidFill>
                <a:latin typeface="Old Standard TT"/>
                <a:ea typeface="Old Standard TT"/>
                <a:cs typeface="Old Standard TT"/>
                <a:sym typeface="Old Standard TT"/>
              </a:rPr>
              <a:t>Zollner Illusion</a:t>
            </a:r>
            <a:endParaRPr sz="3600">
              <a:latin typeface="Old Standard TT"/>
              <a:ea typeface="Old Standard TT"/>
              <a:cs typeface="Old Standard TT"/>
              <a:sym typeface="Old Standard TT"/>
            </a:endParaRPr>
          </a:p>
        </p:txBody>
      </p:sp>
    </p:spTree>
  </p:cSld>
  <p:clrMapOvr>
    <a:masterClrMapping/>
  </p:clrMapOvr>
  <mc:AlternateContent xmlns:mc="http://schemas.openxmlformats.org/markup-compatibility/2006">
    <mc:Choice xmlns:p14="http://schemas.microsoft.com/office/powerpoint/2010/main" Requires="p14">
      <p:transition spd="slow" p14:dur="10000" advClick="0" advTm="10000"/>
    </mc:Choice>
    <mc:Fallback>
      <p:transition spd="slow" advClick="0" advTm="10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325348"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an optical illusion?</a:t>
            </a:r>
            <a:endParaRPr/>
          </a:p>
        </p:txBody>
      </p:sp>
      <p:sp>
        <p:nvSpPr>
          <p:cNvPr id="67" name="Google Shape;67;p1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 optical illusion simply put is something that tricks our vision. The interesting part is how this works. As our eyes send information to our brains we do not just see it - but rather process it to create a perception of the world. Living in a 3D world, our brains take in clues about lighting, shading, depth and positioning to help us interpret things. </a:t>
            </a:r>
            <a:endParaRPr/>
          </a:p>
          <a:p>
            <a:pPr marL="0" lvl="0" indent="0" algn="l" rtl="0">
              <a:spcBef>
                <a:spcPts val="1600"/>
              </a:spcBef>
              <a:spcAft>
                <a:spcPts val="1600"/>
              </a:spcAft>
              <a:buClr>
                <a:schemeClr val="dk1"/>
              </a:buClr>
              <a:buSzPts val="1100"/>
              <a:buFont typeface="Arial"/>
              <a:buNone/>
            </a:pPr>
            <a:r>
              <a:rPr lang="en"/>
              <a:t>Due to this our brains are easily fooled when looking at 2D images, but it can also show some of the impressive things our visual system can do.</a:t>
            </a:r>
            <a:endParaRPr/>
          </a:p>
        </p:txBody>
      </p:sp>
    </p:spTree>
  </p:cSld>
  <p:clrMapOvr>
    <a:masterClrMapping/>
  </p:clrMapOvr>
  <mc:AlternateContent xmlns:mc="http://schemas.openxmlformats.org/markup-compatibility/2006">
    <mc:Choice xmlns:p14="http://schemas.microsoft.com/office/powerpoint/2010/main" Requires="p14">
      <p:transition spd="slow" p14:dur="10000" advClick="0" advTm="10000"/>
    </mc:Choice>
    <mc:Fallback>
      <p:transition spd="slow" advClick="0" advTm="1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See for yourself...</a:t>
            </a:r>
            <a:endParaRPr/>
          </a:p>
        </p:txBody>
      </p:sp>
    </p:spTree>
  </p:cSld>
  <p:clrMapOvr>
    <a:masterClrMapping/>
  </p:clrMapOvr>
  <mc:AlternateContent xmlns:mc="http://schemas.openxmlformats.org/markup-compatibility/2006">
    <mc:Choice xmlns:p14="http://schemas.microsoft.com/office/powerpoint/2010/main" Requires="p14">
      <p:transition spd="slow" p14:dur="10000" advClick="0" advTm="10000"/>
    </mc:Choice>
    <mc:Fallback>
      <p:transition spd="slow" advClick="0" advTm="1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800"/>
              <a:t>The placement of the crayons in this picture create a rough outline of a women’s head and the brain completes the rest of the image.</a:t>
            </a:r>
            <a:endParaRPr sz="1800"/>
          </a:p>
        </p:txBody>
      </p:sp>
      <p:sp>
        <p:nvSpPr>
          <p:cNvPr id="78" name="Google Shape;78;p16"/>
          <p:cNvSpPr txBox="1">
            <a:spLocks noGrp="1"/>
          </p:cNvSpPr>
          <p:nvPr>
            <p:ph type="subTitle" idx="1"/>
          </p:nvPr>
        </p:nvSpPr>
        <p:spPr>
          <a:xfrm>
            <a:off x="265500" y="2769000"/>
            <a:ext cx="4045200" cy="182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due to the principle of proximity, our brain’s desire to turn vague images into familiar images using context and pattern. </a:t>
            </a:r>
            <a:endParaRPr/>
          </a:p>
        </p:txBody>
      </p:sp>
      <p:pic>
        <p:nvPicPr>
          <p:cNvPr id="79" name="Google Shape;79;p16"/>
          <p:cNvPicPr preferRelativeResize="0"/>
          <p:nvPr/>
        </p:nvPicPr>
        <p:blipFill>
          <a:blip r:embed="rId3">
            <a:alphaModFix/>
          </a:blip>
          <a:stretch>
            <a:fillRect/>
          </a:stretch>
        </p:blipFill>
        <p:spPr>
          <a:xfrm>
            <a:off x="4572000" y="0"/>
            <a:ext cx="4572000" cy="51435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0000" advClick="0" advTm="10000"/>
    </mc:Choice>
    <mc:Fallback>
      <p:transition spd="slow" advClick="0" advTm="1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7"/>
          <p:cNvPicPr preferRelativeResize="0"/>
          <p:nvPr/>
        </p:nvPicPr>
        <p:blipFill rotWithShape="1">
          <a:blip r:embed="rId3">
            <a:alphaModFix/>
          </a:blip>
          <a:srcRect t="18063" b="18063"/>
          <a:stretch/>
        </p:blipFill>
        <p:spPr>
          <a:xfrm>
            <a:off x="-1699146" y="129652"/>
            <a:ext cx="9144003" cy="5143500"/>
          </a:xfrm>
          <a:prstGeom prst="rect">
            <a:avLst/>
          </a:prstGeom>
          <a:noFill/>
          <a:ln>
            <a:noFill/>
          </a:ln>
        </p:spPr>
      </p:pic>
      <p:sp>
        <p:nvSpPr>
          <p:cNvPr id="85" name="Google Shape;85;p17"/>
          <p:cNvSpPr txBox="1">
            <a:spLocks noGrp="1"/>
          </p:cNvSpPr>
          <p:nvPr>
            <p:ph type="body" idx="1"/>
          </p:nvPr>
        </p:nvSpPr>
        <p:spPr>
          <a:xfrm>
            <a:off x="4212775" y="3985500"/>
            <a:ext cx="3978300" cy="700800"/>
          </a:xfrm>
          <a:prstGeom prst="rect">
            <a:avLst/>
          </a:prstGeom>
          <a:solidFill>
            <a:schemeClr val="lt2"/>
          </a:solidFill>
        </p:spPr>
        <p:txBody>
          <a:bodyPr spcFirstLastPara="1" wrap="square" lIns="91425" tIns="91425" rIns="91425" bIns="91425" anchor="ctr" anchorCtr="0">
            <a:noAutofit/>
          </a:bodyPr>
          <a:lstStyle/>
          <a:p>
            <a:pPr marL="0" lvl="0" indent="0" algn="l" rtl="0">
              <a:spcBef>
                <a:spcPts val="0"/>
              </a:spcBef>
              <a:spcAft>
                <a:spcPts val="0"/>
              </a:spcAft>
              <a:buNone/>
            </a:pPr>
            <a:r>
              <a:rPr lang="en"/>
              <a:t>Are those circles moving?</a:t>
            </a:r>
            <a:endParaRPr/>
          </a:p>
        </p:txBody>
      </p:sp>
    </p:spTree>
  </p:cSld>
  <p:clrMapOvr>
    <a:masterClrMapping/>
  </p:clrMapOvr>
  <mc:AlternateContent xmlns:mc="http://schemas.openxmlformats.org/markup-compatibility/2006">
    <mc:Choice xmlns:p14="http://schemas.microsoft.com/office/powerpoint/2010/main" Requires="p14">
      <p:transition spd="slow" p14:dur="10000" advClick="0" advTm="10000"/>
    </mc:Choice>
    <mc:Fallback>
      <p:transition spd="slow" advClick="0" advTm="1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435000" y="526350"/>
            <a:ext cx="56040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a:t>No they aren’t.</a:t>
            </a:r>
            <a:r>
              <a:rPr lang="en" sz="2400"/>
              <a:t> </a:t>
            </a:r>
            <a:endParaRPr sz="2400"/>
          </a:p>
          <a:p>
            <a:pPr marL="0" lvl="0" indent="0" algn="l" rtl="0">
              <a:spcBef>
                <a:spcPts val="0"/>
              </a:spcBef>
              <a:spcAft>
                <a:spcPts val="0"/>
              </a:spcAft>
              <a:buNone/>
            </a:pPr>
            <a:r>
              <a:rPr lang="en" sz="1800"/>
              <a:t>Scientists believe images similar to this appear to be moving due to fixation jitters: involuntary eye movements that give the illusion that objects near what you are fixated on are moving. They also think this may cause the motions detectors in the visual cortex to get confused and believe they’re seeing movements.</a:t>
            </a:r>
            <a:endParaRPr sz="1800"/>
          </a:p>
        </p:txBody>
      </p:sp>
    </p:spTree>
  </p:cSld>
  <p:clrMapOvr>
    <a:masterClrMapping/>
  </p:clrMapOvr>
  <mc:AlternateContent xmlns:mc="http://schemas.openxmlformats.org/markup-compatibility/2006">
    <mc:Choice xmlns:p14="http://schemas.microsoft.com/office/powerpoint/2010/main" Requires="p14">
      <p:transition spd="slow" p14:dur="10000" advClick="0" advTm="10000"/>
    </mc:Choice>
    <mc:Fallback>
      <p:transition spd="slow" advClick="0" advTm="1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265500" y="419400"/>
            <a:ext cx="4045200" cy="1333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Herman Grid Illusion</a:t>
            </a:r>
            <a:endParaRPr/>
          </a:p>
        </p:txBody>
      </p:sp>
      <p:sp>
        <p:nvSpPr>
          <p:cNvPr id="96" name="Google Shape;96;p19"/>
          <p:cNvSpPr txBox="1">
            <a:spLocks noGrp="1"/>
          </p:cNvSpPr>
          <p:nvPr>
            <p:ph type="subTitle" idx="1"/>
          </p:nvPr>
        </p:nvSpPr>
        <p:spPr>
          <a:xfrm>
            <a:off x="265500" y="1544050"/>
            <a:ext cx="4045200" cy="3289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endParaRPr sz="1200"/>
          </a:p>
          <a:p>
            <a:pPr marL="0" lvl="0" indent="0" algn="ctr" rtl="0">
              <a:spcBef>
                <a:spcPts val="0"/>
              </a:spcBef>
              <a:spcAft>
                <a:spcPts val="0"/>
              </a:spcAft>
              <a:buNone/>
            </a:pPr>
            <a:r>
              <a:rPr lang="en" sz="1400"/>
              <a:t>When you focus on any specific dot, it is clearly white. But when your attention shifts away as you look at the grid, the dots seem to shift between white and gray.</a:t>
            </a:r>
            <a:endParaRPr sz="1400"/>
          </a:p>
          <a:p>
            <a:pPr marL="0" lvl="0" indent="0" algn="ctr" rtl="0">
              <a:spcBef>
                <a:spcPts val="0"/>
              </a:spcBef>
              <a:spcAft>
                <a:spcPts val="0"/>
              </a:spcAft>
              <a:buClr>
                <a:schemeClr val="dk1"/>
              </a:buClr>
              <a:buSzPts val="1100"/>
              <a:buFont typeface="Arial"/>
              <a:buNone/>
            </a:pPr>
            <a:endParaRPr sz="1400"/>
          </a:p>
          <a:p>
            <a:pPr marL="0" lvl="0" indent="0" algn="ctr" rtl="0">
              <a:spcBef>
                <a:spcPts val="0"/>
              </a:spcBef>
              <a:spcAft>
                <a:spcPts val="0"/>
              </a:spcAft>
              <a:buClr>
                <a:schemeClr val="dk1"/>
              </a:buClr>
              <a:buSzPts val="1100"/>
              <a:buFont typeface="Arial"/>
              <a:buNone/>
            </a:pPr>
            <a:r>
              <a:rPr lang="en" sz="1400"/>
              <a:t>The effect is commonly explained by a neural process called lateral inhibition. The setup of the white bands creates a situation where there is more light surrounding the intersections than there is along the bands between intersections. Thus the region of the intersection is</a:t>
            </a:r>
            <a:endParaRPr sz="1400"/>
          </a:p>
          <a:p>
            <a:pPr marL="0" lvl="0" indent="0" algn="ctr" rtl="0">
              <a:spcBef>
                <a:spcPts val="0"/>
              </a:spcBef>
              <a:spcAft>
                <a:spcPts val="0"/>
              </a:spcAft>
              <a:buClr>
                <a:schemeClr val="dk1"/>
              </a:buClr>
              <a:buSzPts val="1100"/>
              <a:buFont typeface="Arial"/>
              <a:buNone/>
            </a:pPr>
            <a:r>
              <a:rPr lang="en" sz="1400"/>
              <a:t>more inhibited, and darker spots appear. </a:t>
            </a:r>
            <a:endParaRPr sz="1200"/>
          </a:p>
          <a:p>
            <a:pPr marL="0" lvl="0" indent="0" algn="ctr" rtl="0">
              <a:spcBef>
                <a:spcPts val="0"/>
              </a:spcBef>
              <a:spcAft>
                <a:spcPts val="0"/>
              </a:spcAft>
              <a:buNone/>
            </a:pPr>
            <a:endParaRPr sz="1200"/>
          </a:p>
        </p:txBody>
      </p:sp>
      <p:sp>
        <p:nvSpPr>
          <p:cNvPr id="97" name="Google Shape;97;p1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endParaRPr/>
          </a:p>
        </p:txBody>
      </p:sp>
      <p:pic>
        <p:nvPicPr>
          <p:cNvPr id="98" name="Google Shape;98;p19"/>
          <p:cNvPicPr preferRelativeResize="0"/>
          <p:nvPr/>
        </p:nvPicPr>
        <p:blipFill rotWithShape="1">
          <a:blip r:embed="rId3">
            <a:alphaModFix/>
          </a:blip>
          <a:srcRect l="21179"/>
          <a:stretch/>
        </p:blipFill>
        <p:spPr>
          <a:xfrm>
            <a:off x="4572000" y="0"/>
            <a:ext cx="4572001" cy="51435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0000" advClick="0" advTm="10000"/>
    </mc:Choice>
    <mc:Fallback>
      <p:transition spd="slow" advClick="0" advTm="1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Ebbinhaus Illusion</a:t>
            </a:r>
            <a:endParaRPr/>
          </a:p>
        </p:txBody>
      </p:sp>
      <p:sp>
        <p:nvSpPr>
          <p:cNvPr id="104" name="Google Shape;104;p2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400"/>
              <a:t>Believe it or not, the two orange circles are exactly the same size! Both the size of the blue circles and the distance between them and the orange circles contribute to making the left appear larger than the right.</a:t>
            </a:r>
            <a:endParaRPr sz="1400"/>
          </a:p>
        </p:txBody>
      </p:sp>
      <p:pic>
        <p:nvPicPr>
          <p:cNvPr id="105" name="Google Shape;105;p20"/>
          <p:cNvPicPr preferRelativeResize="0"/>
          <p:nvPr/>
        </p:nvPicPr>
        <p:blipFill>
          <a:blip r:embed="rId3">
            <a:alphaModFix/>
          </a:blip>
          <a:stretch>
            <a:fillRect/>
          </a:stretch>
        </p:blipFill>
        <p:spPr>
          <a:xfrm>
            <a:off x="3272100" y="797525"/>
            <a:ext cx="5719500" cy="3548462"/>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0000" advClick="0" advTm="10000"/>
    </mc:Choice>
    <mc:Fallback>
      <p:transition spd="slow" advClick="0" advTm="1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21"/>
          <p:cNvPicPr preferRelativeResize="0"/>
          <p:nvPr/>
        </p:nvPicPr>
        <p:blipFill>
          <a:blip r:embed="rId3">
            <a:alphaModFix/>
          </a:blip>
          <a:stretch>
            <a:fillRect/>
          </a:stretch>
        </p:blipFill>
        <p:spPr>
          <a:xfrm>
            <a:off x="211950" y="851600"/>
            <a:ext cx="3343500" cy="4126000"/>
          </a:xfrm>
          <a:prstGeom prst="rect">
            <a:avLst/>
          </a:prstGeom>
          <a:noFill/>
          <a:ln>
            <a:noFill/>
          </a:ln>
        </p:spPr>
      </p:pic>
      <p:sp>
        <p:nvSpPr>
          <p:cNvPr id="111" name="Google Shape;111;p21"/>
          <p:cNvSpPr txBox="1"/>
          <p:nvPr/>
        </p:nvSpPr>
        <p:spPr>
          <a:xfrm>
            <a:off x="3555450" y="3510850"/>
            <a:ext cx="5347200" cy="146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latin typeface="Old Standard TT"/>
                <a:ea typeface="Old Standard TT"/>
                <a:cs typeface="Old Standard TT"/>
                <a:sym typeface="Old Standard TT"/>
              </a:rPr>
              <a:t>Ambiguous images tend to look like more than one thing depending on how it is viewed. Studies suggest that the way we see these images can be influenced by our memories. Things like age, experiences, and education can all change the way you think and see things. </a:t>
            </a:r>
            <a:endParaRPr sz="1600">
              <a:latin typeface="Old Standard TT"/>
              <a:ea typeface="Old Standard TT"/>
              <a:cs typeface="Old Standard TT"/>
              <a:sym typeface="Old Standard TT"/>
            </a:endParaRPr>
          </a:p>
        </p:txBody>
      </p:sp>
      <p:pic>
        <p:nvPicPr>
          <p:cNvPr id="112" name="Google Shape;112;p21"/>
          <p:cNvPicPr preferRelativeResize="0"/>
          <p:nvPr/>
        </p:nvPicPr>
        <p:blipFill>
          <a:blip r:embed="rId4">
            <a:alphaModFix/>
          </a:blip>
          <a:stretch>
            <a:fillRect/>
          </a:stretch>
        </p:blipFill>
        <p:spPr>
          <a:xfrm>
            <a:off x="5891802" y="1371499"/>
            <a:ext cx="2846575" cy="2139350"/>
          </a:xfrm>
          <a:prstGeom prst="rect">
            <a:avLst/>
          </a:prstGeom>
          <a:noFill/>
          <a:ln>
            <a:noFill/>
          </a:ln>
        </p:spPr>
      </p:pic>
      <p:sp>
        <p:nvSpPr>
          <p:cNvPr id="113" name="Google Shape;113;p21"/>
          <p:cNvSpPr txBox="1"/>
          <p:nvPr/>
        </p:nvSpPr>
        <p:spPr>
          <a:xfrm>
            <a:off x="211950" y="230100"/>
            <a:ext cx="5039100" cy="62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000">
                <a:solidFill>
                  <a:schemeClr val="dk1"/>
                </a:solidFill>
                <a:latin typeface="Old Standard TT"/>
                <a:ea typeface="Old Standard TT"/>
                <a:cs typeface="Old Standard TT"/>
                <a:sym typeface="Old Standard TT"/>
              </a:rPr>
              <a:t>Old lady or a young woman? </a:t>
            </a:r>
            <a:endParaRPr>
              <a:latin typeface="Old Standard TT"/>
              <a:ea typeface="Old Standard TT"/>
              <a:cs typeface="Old Standard TT"/>
              <a:sym typeface="Old Standard TT"/>
            </a:endParaRPr>
          </a:p>
        </p:txBody>
      </p:sp>
      <p:sp>
        <p:nvSpPr>
          <p:cNvPr id="114" name="Google Shape;114;p21"/>
          <p:cNvSpPr txBox="1"/>
          <p:nvPr/>
        </p:nvSpPr>
        <p:spPr>
          <a:xfrm>
            <a:off x="4978500" y="749300"/>
            <a:ext cx="4165500" cy="62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latin typeface="Old Standard TT"/>
                <a:ea typeface="Old Standard TT"/>
                <a:cs typeface="Old Standard TT"/>
                <a:sym typeface="Old Standard TT"/>
              </a:rPr>
              <a:t>Duck or rabbit?</a:t>
            </a:r>
            <a:endParaRPr sz="3000">
              <a:latin typeface="Old Standard TT"/>
              <a:ea typeface="Old Standard TT"/>
              <a:cs typeface="Old Standard TT"/>
              <a:sym typeface="Old Standard TT"/>
            </a:endParaRPr>
          </a:p>
        </p:txBody>
      </p:sp>
    </p:spTree>
  </p:cSld>
  <p:clrMapOvr>
    <a:masterClrMapping/>
  </p:clrMapOvr>
  <mc:AlternateContent xmlns:mc="http://schemas.openxmlformats.org/markup-compatibility/2006">
    <mc:Choice xmlns:p14="http://schemas.microsoft.com/office/powerpoint/2010/main" Requires="p14">
      <p:transition spd="slow" p14:dur="10000" advClick="0" advTm="10000"/>
    </mc:Choice>
    <mc:Fallback>
      <p:transition spd="slow" advClick="0" advTm="10000"/>
    </mc:Fallback>
  </mc:AlternateContent>
  <p:timing>
    <p:tnLst>
      <p:par>
        <p:cTn id="1" dur="indefinite" restart="never" nodeType="tmRoot"/>
      </p:par>
    </p:tnLst>
  </p:timing>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4369</TotalTime>
  <Words>925</Words>
  <Application>Microsoft Macintosh PowerPoint</Application>
  <PresentationFormat>On-screen Show (16:9)</PresentationFormat>
  <Paragraphs>39</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Old Standard TT</vt:lpstr>
      <vt:lpstr>Arial</vt:lpstr>
      <vt:lpstr>Paperback</vt:lpstr>
      <vt:lpstr>Optical Illusions</vt:lpstr>
      <vt:lpstr>What is an optical illusion?</vt:lpstr>
      <vt:lpstr>See for yourself...</vt:lpstr>
      <vt:lpstr>The placement of the crayons in this picture create a rough outline of a women’s head and the brain completes the rest of the image.</vt:lpstr>
      <vt:lpstr>PowerPoint Presentation</vt:lpstr>
      <vt:lpstr>No they aren’t.  Scientists believe images similar to this appear to be moving due to fixation jitters: involuntary eye movements that give the illusion that objects near what you are fixated on are moving. They also think this may cause the motions detectors in the visual cortex to get confused and believe they’re seeing movements.</vt:lpstr>
      <vt:lpstr>Herman Grid Illusion</vt:lpstr>
      <vt:lpstr>Ebbinhaus Illusion</vt:lpstr>
      <vt:lpstr>PowerPoint Presentation</vt:lpstr>
      <vt:lpstr>Stare at the nose of the woman for 60 seconds. Then close your eyes. Did you see the positive of the image?</vt:lpstr>
      <vt:lpstr>PowerPoint Presentation</vt:lpstr>
      <vt:lpstr>PowerPoint Presentation</vt:lpstr>
      <vt:lpstr>PowerPoint Presentation</vt:lpstr>
      <vt:lpstr>The dress that rocked the internet</vt:lpstr>
      <vt:lpstr>The dress that rocked the internet</vt:lpstr>
      <vt:lpstr>PowerPoint Presentation</vt:lpstr>
    </vt:vector>
  </TitlesOfParts>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Optical Illusions</dc:title>
  <cp:lastModifiedBy>Jacobsen, Colleen Carolyn - (cjacobsen)</cp:lastModifiedBy>
  <cp:revision>5</cp:revision>
  <dcterms:modified xsi:type="dcterms:W3CDTF">2019-03-05T17:59:47Z</dcterms:modified>
</cp:coreProperties>
</file>